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652"/>
  </p:normalViewPr>
  <p:slideViewPr>
    <p:cSldViewPr snapToGrid="0" snapToObjects="1">
      <p:cViewPr varScale="1">
        <p:scale>
          <a:sx n="102" d="100"/>
          <a:sy n="102" d="100"/>
        </p:scale>
        <p:origin x="19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79103-6C7B-3C45-98DA-50B0D36E7634}" type="datetimeFigureOut">
              <a:rPr lang="fi-FI" smtClean="0"/>
              <a:t>7.4.2022</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C1CB8-32A8-9743-8838-FCDCE36EDDD3}" type="slidenum">
              <a:rPr lang="fi-FI" smtClean="0"/>
              <a:t>‹#›</a:t>
            </a:fld>
            <a:endParaRPr lang="fi-FI"/>
          </a:p>
        </p:txBody>
      </p:sp>
    </p:spTree>
    <p:extLst>
      <p:ext uri="{BB962C8B-B14F-4D97-AF65-F5344CB8AC3E}">
        <p14:creationId xmlns:p14="http://schemas.microsoft.com/office/powerpoint/2010/main" val="245573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sng" kern="1200" dirty="0">
                <a:solidFill>
                  <a:schemeClr val="tx1"/>
                </a:solidFill>
                <a:effectLst/>
                <a:latin typeface="+mn-lt"/>
                <a:ea typeface="+mn-ea"/>
                <a:cs typeface="+mn-cs"/>
              </a:rPr>
              <a:t>Tasaraita</a:t>
            </a:r>
            <a:r>
              <a:rPr lang="fi-FI" sz="1200" b="0" i="0" kern="120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Suomen ensimmäinen </a:t>
            </a:r>
            <a:r>
              <a:rPr lang="fi-FI" sz="1200" kern="1200" dirty="0" err="1">
                <a:solidFill>
                  <a:schemeClr val="tx1"/>
                </a:solidFill>
                <a:effectLst/>
                <a:latin typeface="+mn-lt"/>
                <a:ea typeface="+mn-ea"/>
                <a:cs typeface="+mn-cs"/>
              </a:rPr>
              <a:t>unisex</a:t>
            </a:r>
            <a:r>
              <a:rPr lang="fi-FI" sz="1200" kern="1200" dirty="0">
                <a:solidFill>
                  <a:schemeClr val="tx1"/>
                </a:solidFill>
                <a:effectLst/>
                <a:latin typeface="+mn-lt"/>
                <a:ea typeface="+mn-ea"/>
                <a:cs typeface="+mn-cs"/>
              </a:rPr>
              <a:t>-vaatemallisto oli Annika </a:t>
            </a:r>
            <a:r>
              <a:rPr lang="fi-FI" sz="1200" kern="1200" dirty="0" err="1">
                <a:solidFill>
                  <a:schemeClr val="tx1"/>
                </a:solidFill>
                <a:effectLst/>
                <a:latin typeface="+mn-lt"/>
                <a:ea typeface="+mn-ea"/>
                <a:cs typeface="+mn-cs"/>
              </a:rPr>
              <a:t>Rimalan</a:t>
            </a:r>
            <a:r>
              <a:rPr lang="fi-FI" sz="1200" kern="1200" dirty="0">
                <a:solidFill>
                  <a:schemeClr val="tx1"/>
                </a:solidFill>
                <a:effectLst/>
                <a:latin typeface="+mn-lt"/>
                <a:ea typeface="+mn-ea"/>
                <a:cs typeface="+mn-cs"/>
              </a:rPr>
              <a:t> Marimekolle vuonna 1968 suunnittelema Tasaraita. Malliston innoittajana toimi yhdysvaltalainen nuorisomuoti, joka oli nostanut kaivostyöläisten farmarihousut ja t-paidat arkivaatetukseen. </a:t>
            </a:r>
            <a:r>
              <a:rPr lang="fi-FI" sz="1200" kern="1200" dirty="0" err="1">
                <a:solidFill>
                  <a:schemeClr val="tx1"/>
                </a:solidFill>
                <a:effectLst/>
                <a:latin typeface="+mn-lt"/>
                <a:ea typeface="+mn-ea"/>
                <a:cs typeface="+mn-cs"/>
              </a:rPr>
              <a:t>Rimala</a:t>
            </a:r>
            <a:r>
              <a:rPr lang="fi-FI" sz="1200" kern="1200" dirty="0">
                <a:solidFill>
                  <a:schemeClr val="tx1"/>
                </a:solidFill>
                <a:effectLst/>
                <a:latin typeface="+mn-lt"/>
                <a:ea typeface="+mn-ea"/>
                <a:cs typeface="+mn-cs"/>
              </a:rPr>
              <a:t> halusi suunnitella trikoopaidan, joka sopisi kaikille iästä, sukupuolesta ja koosta riippumatta. Joustava trikookangas vapautti vartalon ja oli helppohoitoinen sekä suhteellisen edullinen. Tasaraita-paitoja, -housuja, -mekkoja ja -alusvaatteita nähtiin mainoskuvissa kaikenikäisten ja kaiken muotoisten mallien päällä. </a:t>
            </a:r>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6</a:t>
            </a:fld>
            <a:endParaRPr lang="fi-FI"/>
          </a:p>
        </p:txBody>
      </p:sp>
    </p:spTree>
    <p:extLst>
      <p:ext uri="{BB962C8B-B14F-4D97-AF65-F5344CB8AC3E}">
        <p14:creationId xmlns:p14="http://schemas.microsoft.com/office/powerpoint/2010/main" val="32870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Nykysuunnittelu tutkii usein vaatteiden mahdollisuuksia ilmaista yksilöllisiä, joustavia ja muuntuvia sukupuoli-identiteettejä, kuten suunnittelija </a:t>
            </a:r>
            <a:r>
              <a:rPr lang="en-US" sz="1200" b="0" i="0" kern="1200" dirty="0" err="1">
                <a:solidFill>
                  <a:schemeClr val="tx1"/>
                </a:solidFill>
                <a:effectLst/>
                <a:latin typeface="+mn-lt"/>
                <a:ea typeface="+mn-ea"/>
                <a:cs typeface="+mn-cs"/>
              </a:rPr>
              <a:t>Iiris</a:t>
            </a:r>
            <a:r>
              <a:rPr lang="en-US" sz="1200" b="0" i="0" kern="1200" dirty="0">
                <a:solidFill>
                  <a:schemeClr val="tx1"/>
                </a:solidFill>
                <a:effectLst/>
                <a:latin typeface="+mn-lt"/>
                <a:ea typeface="+mn-ea"/>
                <a:cs typeface="+mn-cs"/>
              </a:rPr>
              <a:t> Kamari </a:t>
            </a:r>
            <a:r>
              <a:rPr lang="en-US" sz="1200" b="0" i="0" kern="1200" dirty="0" err="1">
                <a:solidFill>
                  <a:schemeClr val="tx1"/>
                </a:solidFill>
                <a:effectLst/>
                <a:latin typeface="+mn-lt"/>
                <a:ea typeface="+mn-ea"/>
                <a:cs typeface="+mn-cs"/>
              </a:rPr>
              <a:t>mallistossaan</a:t>
            </a:r>
            <a:r>
              <a:rPr lang="en-US" sz="1200" b="0" i="0" kern="1200" dirty="0">
                <a:solidFill>
                  <a:schemeClr val="tx1"/>
                </a:solidFill>
                <a:effectLst/>
                <a:latin typeface="+mn-lt"/>
                <a:ea typeface="+mn-ea"/>
                <a:cs typeface="+mn-cs"/>
              </a:rPr>
              <a:t> Observer/Observed.</a:t>
            </a:r>
            <a:endParaRPr lang="fi-FI" dirty="0"/>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18</a:t>
            </a:fld>
            <a:endParaRPr lang="fi-FI"/>
          </a:p>
        </p:txBody>
      </p:sp>
    </p:spTree>
    <p:extLst>
      <p:ext uri="{BB962C8B-B14F-4D97-AF65-F5344CB8AC3E}">
        <p14:creationId xmlns:p14="http://schemas.microsoft.com/office/powerpoint/2010/main" val="261576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sng" kern="1200" dirty="0" err="1">
                <a:solidFill>
                  <a:schemeClr val="tx1"/>
                </a:solidFill>
                <a:effectLst/>
                <a:latin typeface="+mn-lt"/>
                <a:ea typeface="+mn-ea"/>
                <a:cs typeface="+mn-cs"/>
              </a:rPr>
              <a:t>African</a:t>
            </a:r>
            <a:r>
              <a:rPr lang="fi-FI" sz="1200" b="0" i="0" u="sng" kern="1200" dirty="0">
                <a:solidFill>
                  <a:schemeClr val="tx1"/>
                </a:solidFill>
                <a:effectLst/>
                <a:latin typeface="+mn-lt"/>
                <a:ea typeface="+mn-ea"/>
                <a:cs typeface="+mn-cs"/>
              </a:rPr>
              <a:t> </a:t>
            </a:r>
            <a:r>
              <a:rPr lang="fi-FI" sz="1200" b="0" i="0" u="sng" kern="1200" dirty="0" err="1">
                <a:solidFill>
                  <a:schemeClr val="tx1"/>
                </a:solidFill>
                <a:effectLst/>
                <a:latin typeface="+mn-lt"/>
                <a:ea typeface="+mn-ea"/>
                <a:cs typeface="+mn-cs"/>
              </a:rPr>
              <a:t>Fashion</a:t>
            </a:r>
            <a:r>
              <a:rPr lang="fi-FI" sz="1200" b="0" i="0" u="sng" kern="1200" dirty="0">
                <a:solidFill>
                  <a:schemeClr val="tx1"/>
                </a:solidFill>
                <a:effectLst/>
                <a:latin typeface="+mn-lt"/>
                <a:ea typeface="+mn-ea"/>
                <a:cs typeface="+mn-cs"/>
              </a:rPr>
              <a:t> </a:t>
            </a:r>
            <a:r>
              <a:rPr lang="fi-FI" sz="1200" b="0" i="0" u="sng" kern="1200" dirty="0" err="1">
                <a:solidFill>
                  <a:schemeClr val="tx1"/>
                </a:solidFill>
                <a:effectLst/>
                <a:latin typeface="+mn-lt"/>
                <a:ea typeface="+mn-ea"/>
                <a:cs typeface="+mn-cs"/>
              </a:rPr>
              <a:t>Week</a:t>
            </a:r>
            <a:r>
              <a:rPr lang="fi-FI" sz="1200" b="0" i="0" u="sng" kern="1200" dirty="0">
                <a:solidFill>
                  <a:schemeClr val="tx1"/>
                </a:solidFill>
                <a:effectLst/>
                <a:latin typeface="+mn-lt"/>
                <a:ea typeface="+mn-ea"/>
                <a:cs typeface="+mn-cs"/>
              </a:rPr>
              <a:t> Helsinki</a:t>
            </a:r>
            <a:r>
              <a:rPr lang="fi-FI" sz="1200" b="0" i="0" kern="1200" dirty="0">
                <a:solidFill>
                  <a:schemeClr val="tx1"/>
                </a:solidFill>
                <a:effectLst/>
                <a:latin typeface="+mn-lt"/>
                <a:ea typeface="+mn-ea"/>
                <a:cs typeface="+mn-cs"/>
              </a:rPr>
              <a:t> Vuonna 2018 perustettu </a:t>
            </a:r>
            <a:r>
              <a:rPr lang="fi-FI" sz="1200" b="0" i="0" kern="1200" dirty="0" err="1">
                <a:solidFill>
                  <a:schemeClr val="tx1"/>
                </a:solidFill>
                <a:effectLst/>
                <a:latin typeface="+mn-lt"/>
                <a:ea typeface="+mn-ea"/>
                <a:cs typeface="+mn-cs"/>
              </a:rPr>
              <a:t>African</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Fashion</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Week</a:t>
            </a:r>
            <a:r>
              <a:rPr lang="fi-FI" sz="1200" b="0" i="0" kern="1200" dirty="0">
                <a:solidFill>
                  <a:schemeClr val="tx1"/>
                </a:solidFill>
                <a:effectLst/>
                <a:latin typeface="+mn-lt"/>
                <a:ea typeface="+mn-ea"/>
                <a:cs typeface="+mn-cs"/>
              </a:rPr>
              <a:t> Helsinki (AFWH) on ennen kaikkea tapahtuma, mutta myös yhteisö ja yhdistys, joka pyrkii tekemään afrikkalaisia kulttuureita tunnetuksi Suomessa. Yhdistyksen toiminta keskittyy tukemaan ja tuomaan esille afrikkalaistaustaisia muodin ammattilaisia sekä heidän luovuuttaan. </a:t>
            </a:r>
            <a:r>
              <a:rPr lang="fi-FI" sz="1200" b="0" i="0" kern="1200" dirty="0" err="1">
                <a:solidFill>
                  <a:schemeClr val="tx1"/>
                </a:solidFill>
                <a:effectLst/>
                <a:latin typeface="+mn-lt"/>
                <a:ea typeface="+mn-ea"/>
                <a:cs typeface="+mn-cs"/>
              </a:rPr>
              <a:t>AFWH:n</a:t>
            </a:r>
            <a:r>
              <a:rPr lang="fi-FI" sz="1200" b="0" i="0" kern="1200" dirty="0">
                <a:solidFill>
                  <a:schemeClr val="tx1"/>
                </a:solidFill>
                <a:effectLst/>
                <a:latin typeface="+mn-lt"/>
                <a:ea typeface="+mn-ea"/>
                <a:cs typeface="+mn-cs"/>
              </a:rPr>
              <a:t> järjestämä vuosittainen muotinäytös on ollut yleisömenestys, joka kerää suuren katsojamäärän Glorian ja </a:t>
            </a:r>
            <a:r>
              <a:rPr lang="fi-FI" sz="1200" b="0" i="0" kern="1200" dirty="0" err="1">
                <a:solidFill>
                  <a:schemeClr val="tx1"/>
                </a:solidFill>
                <a:effectLst/>
                <a:latin typeface="+mn-lt"/>
                <a:ea typeface="+mn-ea"/>
                <a:cs typeface="+mn-cs"/>
              </a:rPr>
              <a:t>Tiivistämön</a:t>
            </a:r>
            <a:r>
              <a:rPr lang="fi-FI" sz="1200" b="0" i="0" kern="1200" dirty="0">
                <a:solidFill>
                  <a:schemeClr val="tx1"/>
                </a:solidFill>
                <a:effectLst/>
                <a:latin typeface="+mn-lt"/>
                <a:ea typeface="+mn-ea"/>
                <a:cs typeface="+mn-cs"/>
              </a:rPr>
              <a:t> kaltaisissa tapahtumapaikoissa.  </a:t>
            </a:r>
          </a:p>
          <a:p>
            <a:pPr rtl="0" fontAlgn="base"/>
            <a:r>
              <a:rPr lang="fi-FI" sz="1200" b="0" i="0" kern="1200" dirty="0" err="1">
                <a:solidFill>
                  <a:schemeClr val="tx1"/>
                </a:solidFill>
                <a:effectLst/>
                <a:latin typeface="+mn-lt"/>
                <a:ea typeface="+mn-ea"/>
                <a:cs typeface="+mn-cs"/>
              </a:rPr>
              <a:t>AFWH:n</a:t>
            </a:r>
            <a:r>
              <a:rPr lang="fi-FI" sz="1200" b="0" i="0" kern="1200" dirty="0">
                <a:solidFill>
                  <a:schemeClr val="tx1"/>
                </a:solidFill>
                <a:effectLst/>
                <a:latin typeface="+mn-lt"/>
                <a:ea typeface="+mn-ea"/>
                <a:cs typeface="+mn-cs"/>
              </a:rPr>
              <a:t> perustajan Samia </a:t>
            </a:r>
            <a:r>
              <a:rPr lang="fi-FI" sz="1200" b="0" i="0" kern="1200" dirty="0" err="1">
                <a:solidFill>
                  <a:schemeClr val="tx1"/>
                </a:solidFill>
                <a:effectLst/>
                <a:latin typeface="+mn-lt"/>
                <a:ea typeface="+mn-ea"/>
                <a:cs typeface="+mn-cs"/>
              </a:rPr>
              <a:t>Mohamudin</a:t>
            </a:r>
            <a:r>
              <a:rPr lang="fi-FI" sz="1200" b="0" i="0" kern="1200" dirty="0">
                <a:solidFill>
                  <a:schemeClr val="tx1"/>
                </a:solidFill>
                <a:effectLst/>
                <a:latin typeface="+mn-lt"/>
                <a:ea typeface="+mn-ea"/>
                <a:cs typeface="+mn-cs"/>
              </a:rPr>
              <a:t> mukaan afrikkalaistaustaisilta muotialan ammattilaisilta puuttuu tila oman työn, kulttuurien ja taitojen esittelemiselle. Perinteisesti suomalaisen muotoilun kenttä on suosinut kapeaa käsitystä suomalaisuudesta aina muotoilijoista esineiden estetiikkaan ja värimaailmaan asti. Asetelma on kuitenkin muuttumassa, kun ymmärrys suomalaisuudesta laajenee. Miten muutokselle voisi luoda enemmän tilaa ja mahdollisuuksia? Miten muotoilukenttä voisi olla mukana edistämässä eri kulttuurien välistä kanssakäyntiä? </a:t>
            </a:r>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19</a:t>
            </a:fld>
            <a:endParaRPr lang="fi-FI"/>
          </a:p>
        </p:txBody>
      </p:sp>
    </p:spTree>
    <p:extLst>
      <p:ext uri="{BB962C8B-B14F-4D97-AF65-F5344CB8AC3E}">
        <p14:creationId xmlns:p14="http://schemas.microsoft.com/office/powerpoint/2010/main" val="219481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sng" kern="1200" dirty="0">
                <a:solidFill>
                  <a:schemeClr val="tx1"/>
                </a:solidFill>
                <a:effectLst/>
                <a:latin typeface="+mn-lt"/>
                <a:ea typeface="+mn-ea"/>
                <a:cs typeface="+mn-cs"/>
              </a:rPr>
              <a:t>Howard Smith, veistos, 1982</a:t>
            </a:r>
            <a:r>
              <a:rPr lang="fi-FI" sz="1200" b="0" i="0" u="sng" kern="120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Kaiken kansan muotoilua -näyttelyssä esitellään myös kokonaisuus muotoilutuotteissa nähtyjä ihmishahmoja. Designmuseon kokoelmasta valikoitu kokonaisuus tarkastelee sitä, kenet suomalaisen muotoilun historiassa on nähty kuvaamisen arvoisena. </a:t>
            </a:r>
            <a:r>
              <a:rPr lang="en-US" sz="1200" u="none" kern="1200" dirty="0" err="1">
                <a:solidFill>
                  <a:schemeClr val="tx1"/>
                </a:solidFill>
                <a:effectLst/>
                <a:latin typeface="+mn-lt"/>
                <a:ea typeface="+mn-ea"/>
                <a:cs typeface="+mn-cs"/>
              </a:rPr>
              <a:t>Kaiken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kansan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muotoilua</a:t>
            </a:r>
            <a:r>
              <a:rPr lang="en-US" sz="1200" u="none" kern="1200" dirty="0">
                <a:solidFill>
                  <a:schemeClr val="tx1"/>
                </a:solidFill>
                <a:effectLst/>
                <a:latin typeface="+mn-lt"/>
                <a:ea typeface="+mn-ea"/>
                <a:cs typeface="+mn-cs"/>
              </a:rPr>
              <a:t> – </a:t>
            </a:r>
            <a:r>
              <a:rPr lang="en-US" sz="1200" u="none" kern="1200" dirty="0" err="1">
                <a:solidFill>
                  <a:schemeClr val="tx1"/>
                </a:solidFill>
                <a:effectLst/>
                <a:latin typeface="+mn-lt"/>
                <a:ea typeface="+mn-ea"/>
                <a:cs typeface="+mn-cs"/>
              </a:rPr>
              <a:t>näyttely</a:t>
            </a:r>
            <a:r>
              <a:rPr lang="en-US" sz="1200" u="none" kern="120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on esillä Designmuseossa 8.4.-2.10.2022</a:t>
            </a:r>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26</a:t>
            </a:fld>
            <a:endParaRPr lang="fi-FI"/>
          </a:p>
        </p:txBody>
      </p:sp>
    </p:spTree>
    <p:extLst>
      <p:ext uri="{BB962C8B-B14F-4D97-AF65-F5344CB8AC3E}">
        <p14:creationId xmlns:p14="http://schemas.microsoft.com/office/powerpoint/2010/main" val="179268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en-US" sz="1200" b="0" i="0" u="sng" kern="1200" dirty="0">
                <a:solidFill>
                  <a:schemeClr val="tx1"/>
                </a:solidFill>
                <a:effectLst/>
                <a:latin typeface="+mn-lt"/>
                <a:ea typeface="+mn-ea"/>
                <a:cs typeface="+mn-cs"/>
              </a:rPr>
              <a:t>Domus </a:t>
            </a:r>
            <a:r>
              <a:rPr lang="en-US" sz="1200" b="0" i="0" u="sng" kern="1200" dirty="0" err="1">
                <a:solidFill>
                  <a:schemeClr val="tx1"/>
                </a:solidFill>
                <a:effectLst/>
                <a:latin typeface="+mn-lt"/>
                <a:ea typeface="+mn-ea"/>
                <a:cs typeface="+mn-cs"/>
              </a:rPr>
              <a:t>Academica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Vuonna</a:t>
            </a:r>
            <a:r>
              <a:rPr lang="en-US" sz="1200" b="0" i="0" kern="1200" dirty="0">
                <a:solidFill>
                  <a:schemeClr val="tx1"/>
                </a:solidFill>
                <a:effectLst/>
                <a:latin typeface="+mn-lt"/>
                <a:ea typeface="+mn-ea"/>
                <a:cs typeface="+mn-cs"/>
              </a:rPr>
              <a:t> 1946 </a:t>
            </a:r>
            <a:r>
              <a:rPr lang="en-US" sz="1200" b="0" i="0" kern="1200" dirty="0" err="1">
                <a:solidFill>
                  <a:schemeClr val="tx1"/>
                </a:solidFill>
                <a:effectLst/>
                <a:latin typeface="+mn-lt"/>
                <a:ea typeface="+mn-ea"/>
                <a:cs typeface="+mn-cs"/>
              </a:rPr>
              <a:t>sisustusarkkitehdit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Annikki</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Ilmari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Tapiovaara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voittivat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opiskelija-asuntola</a:t>
            </a:r>
            <a:r>
              <a:rPr lang="en-US" sz="1200" b="0" i="0" kern="1200" dirty="0">
                <a:solidFill>
                  <a:schemeClr val="tx1"/>
                </a:solidFill>
                <a:effectLst/>
                <a:latin typeface="+mn-lt"/>
                <a:ea typeface="+mn-ea"/>
                <a:cs typeface="+mn-cs"/>
              </a:rPr>
              <a:t> Domus </a:t>
            </a:r>
            <a:r>
              <a:rPr lang="en-US" sz="1200" b="0" i="0" kern="1200" dirty="0" err="1">
                <a:solidFill>
                  <a:schemeClr val="tx1"/>
                </a:solidFill>
                <a:effectLst/>
                <a:latin typeface="+mn-lt"/>
                <a:ea typeface="+mn-ea"/>
                <a:cs typeface="+mn-cs"/>
              </a:rPr>
              <a:t>Academican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sisustussuunnittelua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koskevan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kilpailun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Helsinkiin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rakennettava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asuntola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tarkoitettu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erityisesti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maalta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kaupunkiin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muuttaville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opiskelijoille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joiden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asuntotilanne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vaikea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Hanketta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määrittelivät</a:t>
            </a:r>
            <a:r>
              <a:rPr lang="en-US" sz="1200" b="0" i="0" kern="1200" dirty="0">
                <a:solidFill>
                  <a:schemeClr val="tx1"/>
                </a:solidFill>
                <a:effectLst/>
                <a:latin typeface="+mn-lt"/>
                <a:ea typeface="+mn-ea"/>
                <a:cs typeface="+mn-cs"/>
              </a:rPr>
              <a:t> pula-</a:t>
            </a:r>
            <a:r>
              <a:rPr lang="en-US" sz="1200" b="0" i="0" kern="1200" dirty="0" err="1">
                <a:solidFill>
                  <a:schemeClr val="tx1"/>
                </a:solidFill>
                <a:effectLst/>
                <a:latin typeface="+mn-lt"/>
                <a:ea typeface="+mn-ea"/>
                <a:cs typeface="+mn-cs"/>
              </a:rPr>
              <a:t>ajan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ihanteet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sisustuksen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tuli</a:t>
            </a:r>
            <a:r>
              <a:rPr lang="en-US" sz="1200" b="0" i="0" kern="1200" dirty="0">
                <a:solidFill>
                  <a:schemeClr val="tx1"/>
                </a:solidFill>
                <a:effectLst/>
                <a:latin typeface="+mn-lt"/>
                <a:ea typeface="+mn-ea"/>
                <a:cs typeface="+mn-cs"/>
              </a:rPr>
              <a:t> olla </a:t>
            </a:r>
            <a:r>
              <a:rPr lang="en-US" sz="1200" b="0" i="0" kern="1200" dirty="0" err="1">
                <a:solidFill>
                  <a:schemeClr val="tx1"/>
                </a:solidFill>
                <a:effectLst/>
                <a:latin typeface="+mn-lt"/>
                <a:ea typeface="+mn-ea"/>
                <a:cs typeface="+mn-cs"/>
              </a:rPr>
              <a:t>taloudellinen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hygieeninen</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kodikas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Samat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ihanteet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ohjasivat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sodanjälkeistä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hyvinvointivaltion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rakentamista</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muotoilijoilla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tärkeä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rooli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niiden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toteuttamisessa</a:t>
            </a:r>
            <a:r>
              <a:rPr lang="en-US" sz="1200" b="0" i="0" kern="1200" dirty="0">
                <a:solidFill>
                  <a:schemeClr val="tx1"/>
                </a:solidFill>
                <a:effectLst/>
                <a:latin typeface="+mn-lt"/>
                <a:ea typeface="+mn-ea"/>
                <a:cs typeface="+mn-cs"/>
              </a:rPr>
              <a:t>. </a:t>
            </a:r>
          </a:p>
          <a:p>
            <a:pPr rtl="0" fontAlgn="base"/>
            <a:r>
              <a:rPr lang="en-US" sz="1200" b="0" i="0" kern="1200" dirty="0" err="1">
                <a:solidFill>
                  <a:schemeClr val="tx1"/>
                </a:solidFill>
                <a:effectLst/>
                <a:latin typeface="+mn-lt"/>
                <a:ea typeface="+mn-ea"/>
                <a:cs typeface="+mn-cs"/>
              </a:rPr>
              <a:t>Tapiovaarat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suunnittelivat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asuntolaan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sisustuksen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ohessa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sarjan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kalusteita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Kalustukseen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kuulunutta</a:t>
            </a:r>
            <a:r>
              <a:rPr lang="en-US" sz="1200" b="0" i="0" kern="1200" dirty="0">
                <a:solidFill>
                  <a:schemeClr val="tx1"/>
                </a:solidFill>
                <a:effectLst/>
                <a:latin typeface="+mn-lt"/>
                <a:ea typeface="+mn-ea"/>
                <a:cs typeface="+mn-cs"/>
              </a:rPr>
              <a:t> Domus-</a:t>
            </a:r>
            <a:r>
              <a:rPr lang="en-US" sz="1200" b="0" i="0" kern="1200" dirty="0" err="1">
                <a:solidFill>
                  <a:schemeClr val="tx1"/>
                </a:solidFill>
                <a:effectLst/>
                <a:latin typeface="+mn-lt"/>
                <a:ea typeface="+mn-ea"/>
                <a:cs typeface="+mn-cs"/>
              </a:rPr>
              <a:t>tuolia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alettiin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myydä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myös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kuluttajille</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siitä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tulikin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menestystuote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niin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Suomessa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ulkomailla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helposti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purettavissa</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pakattavissa</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koostui</a:t>
            </a:r>
            <a:r>
              <a:rPr lang="en-US" sz="1200" b="0" i="0" kern="1200" dirty="0">
                <a:solidFill>
                  <a:schemeClr val="tx1"/>
                </a:solidFill>
                <a:effectLst/>
                <a:latin typeface="+mn-lt"/>
                <a:ea typeface="+mn-ea"/>
                <a:cs typeface="+mn-cs"/>
              </a:rPr>
              <a:t> vain </a:t>
            </a:r>
            <a:r>
              <a:rPr lang="en-US" sz="1200" b="0" i="0" kern="1200" dirty="0" err="1">
                <a:solidFill>
                  <a:schemeClr val="tx1"/>
                </a:solidFill>
                <a:effectLst/>
                <a:latin typeface="+mn-lt"/>
                <a:ea typeface="+mn-ea"/>
                <a:cs typeface="+mn-cs"/>
              </a:rPr>
              <a:t>kahdesta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vaneripalasta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täyspuisista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osista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sekä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muutamista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ruuveista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mutta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silti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kaunis</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mukava</a:t>
            </a:r>
            <a:r>
              <a:rPr lang="en-US" sz="1200" b="0" i="0" kern="1200" dirty="0">
                <a:solidFill>
                  <a:schemeClr val="tx1"/>
                </a:solidFill>
                <a:effectLst/>
                <a:latin typeface="+mn-lt"/>
                <a:ea typeface="+mn-ea"/>
                <a:cs typeface="+mn-cs"/>
              </a:rPr>
              <a:t>. Domus-</a:t>
            </a:r>
            <a:r>
              <a:rPr lang="en-US" sz="1200" b="0" i="0" kern="1200" dirty="0" err="1">
                <a:solidFill>
                  <a:schemeClr val="tx1"/>
                </a:solidFill>
                <a:effectLst/>
                <a:latin typeface="+mn-lt"/>
                <a:ea typeface="+mn-ea"/>
                <a:cs typeface="+mn-cs"/>
              </a:rPr>
              <a:t>tuolista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muodostui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klassikko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jonka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suosio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jatkuu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edelleen</a:t>
            </a:r>
            <a:r>
              <a:rPr lang="en-US" sz="1200" b="0" i="0" kern="1200" dirty="0">
                <a:solidFill>
                  <a:schemeClr val="tx1"/>
                </a:solidFill>
                <a:effectLst/>
                <a:latin typeface="+mn-lt"/>
                <a:ea typeface="+mn-ea"/>
                <a:cs typeface="+mn-cs"/>
              </a:rPr>
              <a:t>. Alun </a:t>
            </a:r>
            <a:r>
              <a:rPr lang="en-US" sz="1200" b="0" i="0" kern="1200" dirty="0" err="1">
                <a:solidFill>
                  <a:schemeClr val="tx1"/>
                </a:solidFill>
                <a:effectLst/>
                <a:latin typeface="+mn-lt"/>
                <a:ea typeface="+mn-ea"/>
                <a:cs typeface="+mn-cs"/>
              </a:rPr>
              <a:t>perin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opiskelijoiden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kalusteeksi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suunniteltu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kuitenkaan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nykyisellään</a:t>
            </a:r>
            <a:r>
              <a:rPr lang="en-US" sz="1200" b="0" i="0" kern="1200" dirty="0">
                <a:solidFill>
                  <a:schemeClr val="tx1"/>
                </a:solidFill>
                <a:effectLst/>
                <a:latin typeface="+mn-lt"/>
                <a:ea typeface="+mn-ea"/>
                <a:cs typeface="+mn-cs"/>
              </a:rPr>
              <a:t> ole </a:t>
            </a:r>
            <a:r>
              <a:rPr lang="en-US" sz="1200" b="0" i="0" kern="1200" dirty="0" err="1">
                <a:solidFill>
                  <a:schemeClr val="tx1"/>
                </a:solidFill>
                <a:effectLst/>
                <a:latin typeface="+mn-lt"/>
                <a:ea typeface="+mn-ea"/>
                <a:cs typeface="+mn-cs"/>
              </a:rPr>
              <a:t>kaikkien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ulottuvilla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edullisimmillaan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uuden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Domuksen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omakseen</a:t>
            </a:r>
            <a:r>
              <a:rPr lang="en-US" sz="1200" b="0" i="0" kern="1200" dirty="0">
                <a:solidFill>
                  <a:schemeClr val="tx1"/>
                </a:solidFill>
                <a:effectLst/>
                <a:latin typeface="+mn-lt"/>
                <a:ea typeface="+mn-ea"/>
                <a:cs typeface="+mn-cs"/>
              </a:rPr>
              <a:t> 700 </a:t>
            </a:r>
            <a:r>
              <a:rPr lang="en-US" sz="1200" b="0" i="0" kern="1200" dirty="0" err="1">
                <a:solidFill>
                  <a:schemeClr val="tx1"/>
                </a:solidFill>
                <a:effectLst/>
                <a:latin typeface="+mn-lt"/>
                <a:ea typeface="+mn-ea"/>
                <a:cs typeface="+mn-cs"/>
              </a:rPr>
              <a:t>eurolla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Tuolit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valmistetaan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edelleen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Suomessa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mikä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osittain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selittää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korkeaa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hintaa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Silti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voi</a:t>
            </a:r>
            <a:r>
              <a:rPr lang="en-US" sz="1200" b="0" i="0" kern="1200" dirty="0">
                <a:solidFill>
                  <a:schemeClr val="tx1"/>
                </a:solidFill>
                <a:effectLst/>
                <a:latin typeface="+mn-lt"/>
                <a:ea typeface="+mn-ea"/>
                <a:cs typeface="+mn-cs"/>
              </a:rPr>
              <a:t> olla </a:t>
            </a:r>
            <a:r>
              <a:rPr lang="en-US" sz="1200" b="0" i="0" kern="1200" dirty="0" err="1">
                <a:solidFill>
                  <a:schemeClr val="tx1"/>
                </a:solidFill>
                <a:effectLst/>
                <a:latin typeface="+mn-lt"/>
                <a:ea typeface="+mn-ea"/>
                <a:cs typeface="+mn-cs"/>
              </a:rPr>
              <a:t>hyvä</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pohtia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tuotteen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alkuperäinen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tasa-arvoisuuden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ihanne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säilynyt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nykyhetkeen</a:t>
            </a:r>
            <a:r>
              <a:rPr lang="en-US" sz="1200" b="0" i="0" kern="1200" dirty="0">
                <a:solidFill>
                  <a:schemeClr val="tx1"/>
                </a:solidFill>
                <a:effectLst/>
                <a:latin typeface="+mn-lt"/>
                <a:ea typeface="+mn-ea"/>
                <a:cs typeface="+mn-cs"/>
              </a:rPr>
              <a:t>. </a:t>
            </a:r>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7</a:t>
            </a:fld>
            <a:endParaRPr lang="fi-FI"/>
          </a:p>
        </p:txBody>
      </p:sp>
    </p:spTree>
    <p:extLst>
      <p:ext uri="{BB962C8B-B14F-4D97-AF65-F5344CB8AC3E}">
        <p14:creationId xmlns:p14="http://schemas.microsoft.com/office/powerpoint/2010/main" val="208210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sng" kern="1200" dirty="0">
                <a:solidFill>
                  <a:schemeClr val="tx1"/>
                </a:solidFill>
                <a:effectLst/>
                <a:latin typeface="+mn-lt"/>
                <a:ea typeface="+mn-ea"/>
                <a:cs typeface="+mn-cs"/>
              </a:rPr>
              <a:t>Kari</a:t>
            </a:r>
            <a:r>
              <a:rPr lang="fi-FI" sz="1200" b="0" i="0" kern="1200" dirty="0">
                <a:solidFill>
                  <a:schemeClr val="tx1"/>
                </a:solidFill>
                <a:effectLst/>
                <a:latin typeface="+mn-lt"/>
                <a:ea typeface="+mn-ea"/>
                <a:cs typeface="+mn-cs"/>
              </a:rPr>
              <a:t> </a:t>
            </a:r>
            <a:r>
              <a:rPr lang="fi-FI" sz="1200" b="0" i="0" u="sng" kern="1200" dirty="0">
                <a:solidFill>
                  <a:schemeClr val="tx1"/>
                </a:solidFill>
                <a:effectLst/>
                <a:latin typeface="+mn-lt"/>
                <a:ea typeface="+mn-ea"/>
                <a:cs typeface="+mn-cs"/>
              </a:rPr>
              <a:t>Kari Asikainen</a:t>
            </a:r>
            <a:r>
              <a:rPr lang="fi-FI" sz="1200" b="0" i="0" kern="1200" dirty="0">
                <a:solidFill>
                  <a:schemeClr val="tx1"/>
                </a:solidFill>
                <a:effectLst/>
                <a:latin typeface="+mn-lt"/>
                <a:ea typeface="+mn-ea"/>
                <a:cs typeface="+mn-cs"/>
              </a:rPr>
              <a:t> 1900-luvun jälkimmäisellä puoliskolla muotoilijat osallistuivat ahkerasti suomalaisen hyvinvointiyhteiskunnan rakentamiseen. Olennaisena osana työtä oli uudentyyppisten julkisten tilojen kalustaminen sekä toimiviksi että esteettisiksi. Tästä ehkä menestynein ja laajimmalle levinnyt esimerkki on Kari Asikaisen suunnittelema Kari-tuoli, joka on ollut tuotannossa vuodesta 1969 nykypäivään saakka. Kari-tuolin onkin arvioitu olevan Suomen yleisin huonekalu. Lukemattomat kirjastot, terveysasemat, virastot ja muut julkiset tilat on varustettu tällä käytännöllisellä istuimella.  </a:t>
            </a:r>
          </a:p>
          <a:p>
            <a:pPr rtl="0" fontAlgn="base"/>
            <a:r>
              <a:rPr lang="fi-FI" sz="1200" b="0" i="0" kern="1200" dirty="0">
                <a:solidFill>
                  <a:schemeClr val="tx1"/>
                </a:solidFill>
                <a:effectLst/>
                <a:latin typeface="+mn-lt"/>
                <a:ea typeface="+mn-ea"/>
                <a:cs typeface="+mn-cs"/>
              </a:rPr>
              <a:t>Julkinen tila asettaa korkeat vaatimukset tuolille, kun saman istuimen täytyy sopia jokaiselle keholle. Suunnittelijansa mukaan Kari-tuolin suosion salaisuus piilee sen esteettisessä yksinkertaisuudessa ja ajattomuudessa, mutta myös edullisessa hinnassa, </a:t>
            </a:r>
            <a:r>
              <a:rPr lang="fi-FI" sz="1200" b="0" i="0" kern="1200" dirty="0" err="1">
                <a:solidFill>
                  <a:schemeClr val="tx1"/>
                </a:solidFill>
                <a:effectLst/>
                <a:latin typeface="+mn-lt"/>
                <a:ea typeface="+mn-ea"/>
                <a:cs typeface="+mn-cs"/>
              </a:rPr>
              <a:t>pinoutuvuudessa</a:t>
            </a:r>
            <a:r>
              <a:rPr lang="fi-FI" sz="1200" b="0" i="0" kern="1200" dirty="0">
                <a:solidFill>
                  <a:schemeClr val="tx1"/>
                </a:solidFill>
                <a:effectLst/>
                <a:latin typeface="+mn-lt"/>
                <a:ea typeface="+mn-ea"/>
                <a:cs typeface="+mn-cs"/>
              </a:rPr>
              <a:t> ja rakenteen lujuudessa. Näistä ominaisuuksistaan huolimatta sitä ei kuitenkaan yleensä nähdä juhlittujen muotoiluklassikoiden listoilla. Kari-tuoli viekin ajatukset erääseen hyvän muotoilun määritelmään: onnistuneesti suunniteltu tuote toimii niin hyvin, ettei siihen kiinnitä huomiota.  </a:t>
            </a:r>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9</a:t>
            </a:fld>
            <a:endParaRPr lang="fi-FI"/>
          </a:p>
        </p:txBody>
      </p:sp>
    </p:spTree>
    <p:extLst>
      <p:ext uri="{BB962C8B-B14F-4D97-AF65-F5344CB8AC3E}">
        <p14:creationId xmlns:p14="http://schemas.microsoft.com/office/powerpoint/2010/main" val="41447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u="sng" kern="1200" dirty="0">
                <a:solidFill>
                  <a:schemeClr val="tx1"/>
                </a:solidFill>
                <a:effectLst/>
                <a:latin typeface="+mn-lt"/>
                <a:ea typeface="+mn-ea"/>
                <a:cs typeface="+mn-cs"/>
              </a:rPr>
              <a:t>Rautatientorin metroaseman seinälaatat </a:t>
            </a:r>
            <a:r>
              <a:rPr lang="fi-FI" sz="1200" u="sng" kern="1200" dirty="0" err="1">
                <a:solidFill>
                  <a:schemeClr val="tx1"/>
                </a:solidFill>
                <a:effectLst/>
                <a:latin typeface="+mn-lt"/>
                <a:ea typeface="+mn-ea"/>
                <a:cs typeface="+mn-cs"/>
              </a:rPr>
              <a:t>Seenat</a:t>
            </a:r>
            <a:r>
              <a:rPr lang="fi-FI" sz="1200" u="sng" kern="120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Kun Helsingin metroverkoston ensimmäiset kuusi asemaa valmistuivat vuonna 1982, maanalainen matkustaminen oli kaupunkilaisille uutta. Asemien suunnittelusta vastanneet sisustusarkkitehdit Simo Heikkilä ja Yrjö Kukkapuro halusivat pehmentää Rautatientorin metroaseman käyttökokemusta sijoittamalla tiloihin ruostumattoman teräksen vastapainoksi lempeämpiä luonnonmateriaaleja, kuten keramiikkaa. Seinäpinnat kattavan keramiikkalaattakokonaisuuden toteuttajaksi kartoitettiin yrityksiä, joiden olisi mahdollista ottaa vastaan mittava 350 neliömetrin tilaus, mutta joilla olisi myös taiteellista ammattitaitoa kokonaisuuden suunnitteluun. Tekijäksi valikoitui </a:t>
            </a:r>
            <a:r>
              <a:rPr lang="fi-FI" sz="1200" kern="1200" dirty="0" err="1">
                <a:solidFill>
                  <a:schemeClr val="tx1"/>
                </a:solidFill>
                <a:effectLst/>
                <a:latin typeface="+mn-lt"/>
                <a:ea typeface="+mn-ea"/>
                <a:cs typeface="+mn-cs"/>
              </a:rPr>
              <a:t>Seenat</a:t>
            </a:r>
            <a:r>
              <a:rPr lang="fi-FI" sz="1200" kern="1200" dirty="0">
                <a:solidFill>
                  <a:schemeClr val="tx1"/>
                </a:solidFill>
                <a:effectLst/>
                <a:latin typeface="+mn-lt"/>
                <a:ea typeface="+mn-ea"/>
                <a:cs typeface="+mn-cs"/>
              </a:rPr>
              <a:t> Oy, Terhi Juurisen ja Riitta </a:t>
            </a:r>
            <a:r>
              <a:rPr lang="fi-FI" sz="1200" kern="1200" dirty="0" err="1">
                <a:solidFill>
                  <a:schemeClr val="tx1"/>
                </a:solidFill>
                <a:effectLst/>
                <a:latin typeface="+mn-lt"/>
                <a:ea typeface="+mn-ea"/>
                <a:cs typeface="+mn-cs"/>
              </a:rPr>
              <a:t>Pensasen</a:t>
            </a:r>
            <a:r>
              <a:rPr lang="fi-FI" sz="1200" kern="1200" dirty="0">
                <a:solidFill>
                  <a:schemeClr val="tx1"/>
                </a:solidFill>
                <a:effectLst/>
                <a:latin typeface="+mn-lt"/>
                <a:ea typeface="+mn-ea"/>
                <a:cs typeface="+mn-cs"/>
              </a:rPr>
              <a:t> keramiikkapaja Nurmijärven Palojoella.  </a:t>
            </a:r>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10</a:t>
            </a:fld>
            <a:endParaRPr lang="fi-FI"/>
          </a:p>
        </p:txBody>
      </p:sp>
    </p:spTree>
    <p:extLst>
      <p:ext uri="{BB962C8B-B14F-4D97-AF65-F5344CB8AC3E}">
        <p14:creationId xmlns:p14="http://schemas.microsoft.com/office/powerpoint/2010/main" val="391750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kern="1200" dirty="0">
                <a:solidFill>
                  <a:schemeClr val="tx1"/>
                </a:solidFill>
                <a:effectLst/>
                <a:latin typeface="+mn-lt"/>
                <a:ea typeface="+mn-ea"/>
                <a:cs typeface="+mn-cs"/>
              </a:rPr>
              <a:t>Vaikka laattojen toteuttajan valinnassa painotettiin taiteellista näkemyksellisyyttä, metrotoimiston näkökulmasta tilattu kokonaisuus ei näyttäytynyt taidehankkeena. Käsityönä toteutettuihin keramiikkalaattoihin suhtauduttiin pintamateriaalina muiden joukossa, ja pieneen pajaan sovellettiin samaa sopimuskäytäntöä kuin alan suurimpiin yrittäjiin. Sopimusneuvottelut olivat pitkät ja monimutkaiset, ja massiivinen tilaustyö toteutettiin lopulta hyvin kireällä aikataululla.  </a:t>
            </a:r>
          </a:p>
          <a:p>
            <a:pPr rtl="0" fontAlgn="base"/>
            <a:r>
              <a:rPr lang="fi-FI" sz="1200" b="0" i="0" kern="1200" dirty="0" err="1">
                <a:solidFill>
                  <a:schemeClr val="tx1"/>
                </a:solidFill>
                <a:effectLst/>
                <a:latin typeface="+mn-lt"/>
                <a:ea typeface="+mn-ea"/>
                <a:cs typeface="+mn-cs"/>
              </a:rPr>
              <a:t>Seenojen</a:t>
            </a:r>
            <a:r>
              <a:rPr lang="fi-FI" sz="1200" b="0" i="0" kern="1200" dirty="0">
                <a:solidFill>
                  <a:schemeClr val="tx1"/>
                </a:solidFill>
                <a:effectLst/>
                <a:latin typeface="+mn-lt"/>
                <a:ea typeface="+mn-ea"/>
                <a:cs typeface="+mn-cs"/>
              </a:rPr>
              <a:t> laattakokonaisuuden epämääräinen asema taideteoksen ja pintamateriaalin välissä heijastuu yhä sen nykytilaan. Kokonaisuus ei ole saanut julkisen taideteoksen statusta, ja huoltamattomana se on päätynyt heikkoon kuntoon. </a:t>
            </a:r>
          </a:p>
        </p:txBody>
      </p:sp>
      <p:sp>
        <p:nvSpPr>
          <p:cNvPr id="4" name="Dian numeron paikkamerkki 3"/>
          <p:cNvSpPr>
            <a:spLocks noGrp="1"/>
          </p:cNvSpPr>
          <p:nvPr>
            <p:ph type="sldNum" sz="quarter" idx="5"/>
          </p:nvPr>
        </p:nvSpPr>
        <p:spPr/>
        <p:txBody>
          <a:bodyPr/>
          <a:lstStyle/>
          <a:p>
            <a:fld id="{10CC1CB8-32A8-9743-8838-FCDCE36EDDD3}" type="slidenum">
              <a:rPr lang="fi-FI" smtClean="0"/>
              <a:t>11</a:t>
            </a:fld>
            <a:endParaRPr lang="fi-FI"/>
          </a:p>
        </p:txBody>
      </p:sp>
    </p:spTree>
    <p:extLst>
      <p:ext uri="{BB962C8B-B14F-4D97-AF65-F5344CB8AC3E}">
        <p14:creationId xmlns:p14="http://schemas.microsoft.com/office/powerpoint/2010/main" val="131488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sng" kern="1200" dirty="0">
                <a:solidFill>
                  <a:schemeClr val="tx1"/>
                </a:solidFill>
                <a:effectLst/>
                <a:latin typeface="+mn-lt"/>
                <a:ea typeface="+mn-ea"/>
                <a:cs typeface="+mn-cs"/>
              </a:rPr>
              <a:t>Annansilmät-Aitta</a:t>
            </a:r>
            <a:r>
              <a:rPr lang="fi-FI" sz="1200" b="0" i="0" kern="1200" dirty="0">
                <a:solidFill>
                  <a:schemeClr val="tx1"/>
                </a:solidFill>
                <a:effectLst/>
                <a:latin typeface="+mn-lt"/>
                <a:ea typeface="+mn-ea"/>
                <a:cs typeface="+mn-cs"/>
              </a:rPr>
              <a:t> </a:t>
            </a:r>
            <a:r>
              <a:rPr lang="fi-FI" sz="1200" b="0" i="0" u="none" strike="noStrike" kern="1200" dirty="0">
                <a:solidFill>
                  <a:schemeClr val="tx1"/>
                </a:solidFill>
                <a:effectLst/>
                <a:latin typeface="+mn-lt"/>
                <a:ea typeface="+mn-ea"/>
                <a:cs typeface="+mn-cs"/>
              </a:rPr>
              <a:t>Vuonna 1919 perustettu Annansilmät-Aitta on Helsingin Itäkeskuksessa toimiva yritys, joka myy näkövammaisten käsityöläisten valmistamia tuotteita. Yrityksen tärkeimmät tuoteryhmät ovat käsityönä toteutetut harjat, punotut korit sekä rottinkikalusteet, joiden ainoa valmistaja se nykyisin on Euroopassa. Tuotteiden mallit perustuvat perinteisiin käsityöesineisiin, ja ovat säilyneet monelta osin samoina yrityksen toiminnan alusta asti.</a:t>
            </a:r>
            <a:r>
              <a:rPr lang="fi-FI" sz="1200" b="0" i="0" kern="1200" dirty="0">
                <a:solidFill>
                  <a:schemeClr val="tx1"/>
                </a:solidFill>
                <a:effectLst/>
                <a:latin typeface="+mn-lt"/>
                <a:ea typeface="+mn-ea"/>
                <a:cs typeface="+mn-cs"/>
              </a:rPr>
              <a:t> </a:t>
            </a:r>
          </a:p>
          <a:p>
            <a:pPr rtl="0" fontAlgn="base"/>
            <a:r>
              <a:rPr lang="fi-FI" sz="1200" b="0" i="0" u="none" strike="noStrike" kern="1200" dirty="0">
                <a:solidFill>
                  <a:schemeClr val="tx1"/>
                </a:solidFill>
                <a:effectLst/>
                <a:latin typeface="+mn-lt"/>
                <a:ea typeface="+mn-ea"/>
                <a:cs typeface="+mn-cs"/>
              </a:rPr>
              <a:t>Annansilmät-Aitan omistaa Helsingin ja Uudenmaan Näkövammaiset ry (HUN). Yhdistys ajaa näkövammaisten etuja, järjestää tukipalveluita ja virkistystoimintaa sekä tukee näkövammaisten työllistymistä. HUN tarjoaa jäsenilleen myös käsityöyrittäjävalmennusta.</a:t>
            </a:r>
            <a:r>
              <a:rPr lang="fi-FI" sz="1200" b="0" i="0" u="sng" kern="120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 </a:t>
            </a:r>
          </a:p>
          <a:p>
            <a:pPr rtl="0" fontAlgn="base"/>
            <a:r>
              <a:rPr lang="fi-FI" sz="1200" b="0" i="0" u="none" strike="noStrike" kern="1200" dirty="0">
                <a:solidFill>
                  <a:schemeClr val="tx1"/>
                </a:solidFill>
                <a:effectLst/>
                <a:latin typeface="+mn-lt"/>
                <a:ea typeface="+mn-ea"/>
                <a:cs typeface="+mn-cs"/>
              </a:rPr>
              <a:t>Annansilmät-Aitan toiminnan ensisijainen tavoite ei ole tuottaa liikevoittoa, vaan tarjota työmahdollisuuksia niille, joiden työllistyminen saattaa muutoin olla vaikeaa. Yrityksen tuotteet havainnollistavat millaisia arvoja käsityönä valmistettuihin esineisiin voidaan liittää. Niiden merkitys ei määrity pelkästään kuluttajan näkökulmasta, vaan se voi myös perustua käsityön tarjoamaan mahdollisuuteen tehdä työtä. </a:t>
            </a:r>
            <a:r>
              <a:rPr lang="fi-FI" sz="1200" b="0" i="0" kern="1200" dirty="0">
                <a:solidFill>
                  <a:schemeClr val="tx1"/>
                </a:solidFill>
                <a:effectLst/>
                <a:latin typeface="+mn-lt"/>
                <a:ea typeface="+mn-ea"/>
                <a:cs typeface="+mn-cs"/>
              </a:rPr>
              <a:t> </a:t>
            </a:r>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13</a:t>
            </a:fld>
            <a:endParaRPr lang="fi-FI"/>
          </a:p>
        </p:txBody>
      </p:sp>
    </p:spTree>
    <p:extLst>
      <p:ext uri="{BB962C8B-B14F-4D97-AF65-F5344CB8AC3E}">
        <p14:creationId xmlns:p14="http://schemas.microsoft.com/office/powerpoint/2010/main" val="260998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kern="1200" dirty="0">
                <a:solidFill>
                  <a:schemeClr val="tx1"/>
                </a:solidFill>
                <a:effectLst/>
                <a:latin typeface="+mn-lt"/>
                <a:ea typeface="+mn-ea"/>
                <a:cs typeface="+mn-cs"/>
              </a:rPr>
              <a:t>Maj </a:t>
            </a:r>
            <a:r>
              <a:rPr lang="fi-FI" sz="1200" b="0" i="0" u="none" strike="noStrike" kern="1200" dirty="0" err="1">
                <a:solidFill>
                  <a:schemeClr val="tx1"/>
                </a:solidFill>
                <a:effectLst/>
                <a:latin typeface="+mn-lt"/>
                <a:ea typeface="+mn-ea"/>
                <a:cs typeface="+mn-cs"/>
              </a:rPr>
              <a:t>Kuhlefeltin</a:t>
            </a:r>
            <a:r>
              <a:rPr lang="fi-FI" sz="1200" b="0" i="0" u="none" strike="noStrike" kern="1200" dirty="0">
                <a:solidFill>
                  <a:schemeClr val="tx1"/>
                </a:solidFill>
                <a:effectLst/>
                <a:latin typeface="+mn-lt"/>
                <a:ea typeface="+mn-ea"/>
                <a:cs typeface="+mn-cs"/>
              </a:rPr>
              <a:t> ja </a:t>
            </a:r>
            <a:r>
              <a:rPr lang="fi-FI" sz="1200" b="0" i="0" u="none" strike="noStrike" kern="1200" dirty="0" err="1">
                <a:solidFill>
                  <a:schemeClr val="tx1"/>
                </a:solidFill>
                <a:effectLst/>
                <a:latin typeface="+mn-lt"/>
                <a:ea typeface="+mn-ea"/>
                <a:cs typeface="+mn-cs"/>
              </a:rPr>
              <a:t>Pi</a:t>
            </a:r>
            <a:r>
              <a:rPr lang="fi-FI" sz="1200" b="0" i="0" u="none" strike="noStrike" kern="1200" dirty="0">
                <a:solidFill>
                  <a:schemeClr val="tx1"/>
                </a:solidFill>
                <a:effectLst/>
                <a:latin typeface="+mn-lt"/>
                <a:ea typeface="+mn-ea"/>
                <a:cs typeface="+mn-cs"/>
              </a:rPr>
              <a:t> Sarpanevan </a:t>
            </a:r>
            <a:r>
              <a:rPr lang="fi-FI" sz="1200" b="0" i="0" u="none" strike="noStrike" kern="1200" dirty="0" err="1">
                <a:solidFill>
                  <a:schemeClr val="tx1"/>
                </a:solidFill>
                <a:effectLst/>
                <a:latin typeface="+mn-lt"/>
                <a:ea typeface="+mn-ea"/>
                <a:cs typeface="+mn-cs"/>
              </a:rPr>
              <a:t>Hektor</a:t>
            </a:r>
            <a:r>
              <a:rPr lang="fi-FI" sz="1200" b="0" i="0" u="none" strike="noStrike" kern="1200" dirty="0">
                <a:solidFill>
                  <a:schemeClr val="tx1"/>
                </a:solidFill>
                <a:effectLst/>
                <a:latin typeface="+mn-lt"/>
                <a:ea typeface="+mn-ea"/>
                <a:cs typeface="+mn-cs"/>
              </a:rPr>
              <a:t>-haalarin lailla Nokian työsaappaat kuuluvat Designmuseon kokoelmaan. Niiden on siis katsottu olevan tärkeä osa suomalaisen muotoilun historiaa. Saappaiden osalta ei kuitenkaan ole tallentunut tietoa suunnittelijasta, vaan ne on kirjattu museon tietokantaan ainoastaan yrityksen nimellä. Muotoilun kentällä tapahtuukin paljon suunnittelutyötä, jossa suunnittelija jää anonyymiksi. Kunnia esineistä siirtyy niiden tuotannosta vastanneelle yritykselle. Usein esinetietoja pystytään kuitenkin täydentämään jälkikäteen, kun uutta tietoa kertyy esimerkiksi tutkimuksen kautta.</a:t>
            </a:r>
            <a:r>
              <a:rPr lang="fi-FI" sz="1200" b="0" i="0" kern="1200" dirty="0">
                <a:solidFill>
                  <a:schemeClr val="tx1"/>
                </a:solidFill>
                <a:effectLst/>
                <a:latin typeface="+mn-lt"/>
                <a:ea typeface="+mn-ea"/>
                <a:cs typeface="+mn-cs"/>
              </a:rPr>
              <a:t> </a:t>
            </a:r>
            <a:endParaRPr lang="fi-FI" dirty="0"/>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14</a:t>
            </a:fld>
            <a:endParaRPr lang="fi-FI"/>
          </a:p>
        </p:txBody>
      </p:sp>
    </p:spTree>
    <p:extLst>
      <p:ext uri="{BB962C8B-B14F-4D97-AF65-F5344CB8AC3E}">
        <p14:creationId xmlns:p14="http://schemas.microsoft.com/office/powerpoint/2010/main" val="210540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Ihmishahmo on toistuva kuva-aihe muotoilutuotteissa ja esineissä. Tähän esillepanoon on koottu Designmuseon kokoelmasta esimerkkejä siitä, millaisia hahmoja suomalaisen muotoilun historiassa on esiintynyt. Kuka on nähty kuvaamisen arvoisena? Minkä näköisinä ja millaisissa rooleissa ihmisiä on kuvattu?</a:t>
            </a:r>
            <a:endParaRPr lang="fi-FI" dirty="0"/>
          </a:p>
          <a:p>
            <a:endParaRPr lang="fi-FI" dirty="0"/>
          </a:p>
        </p:txBody>
      </p:sp>
      <p:sp>
        <p:nvSpPr>
          <p:cNvPr id="4" name="Dian numeron paikkamerkki 3"/>
          <p:cNvSpPr>
            <a:spLocks noGrp="1"/>
          </p:cNvSpPr>
          <p:nvPr>
            <p:ph type="sldNum" sz="quarter" idx="5"/>
          </p:nvPr>
        </p:nvSpPr>
        <p:spPr/>
        <p:txBody>
          <a:bodyPr/>
          <a:lstStyle/>
          <a:p>
            <a:fld id="{10CC1CB8-32A8-9743-8838-FCDCE36EDDD3}" type="slidenum">
              <a:rPr lang="fi-FI" smtClean="0"/>
              <a:t>15</a:t>
            </a:fld>
            <a:endParaRPr lang="fi-FI"/>
          </a:p>
        </p:txBody>
      </p:sp>
    </p:spTree>
    <p:extLst>
      <p:ext uri="{BB962C8B-B14F-4D97-AF65-F5344CB8AC3E}">
        <p14:creationId xmlns:p14="http://schemas.microsoft.com/office/powerpoint/2010/main" val="224732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en-US" sz="1200" b="0" i="0" u="sng" kern="1200" dirty="0" err="1">
                <a:solidFill>
                  <a:schemeClr val="tx1"/>
                </a:solidFill>
                <a:effectLst/>
                <a:latin typeface="+mn-lt"/>
                <a:ea typeface="+mn-ea"/>
                <a:cs typeface="+mn-cs"/>
              </a:rPr>
              <a:t>Korut</a:t>
            </a:r>
            <a:r>
              <a:rPr lang="en-US" sz="1200" b="0" i="0" u="sng" kern="1200" dirty="0">
                <a:solidFill>
                  <a:schemeClr val="tx1"/>
                </a:solidFill>
                <a:effectLst/>
                <a:latin typeface="+mn-lt"/>
                <a:ea typeface="+mn-ea"/>
                <a:cs typeface="+mn-cs"/>
              </a:rPr>
              <a:t> </a:t>
            </a:r>
            <a:r>
              <a:rPr lang="en-US" sz="1200" b="0" i="0" u="sng" kern="1200" dirty="0" err="1">
                <a:solidFill>
                  <a:schemeClr val="tx1"/>
                </a:solidFill>
                <a:effectLst/>
                <a:latin typeface="+mn-lt"/>
                <a:ea typeface="+mn-ea"/>
                <a:cs typeface="+mn-cs"/>
              </a:rPr>
              <a:t>romanikulttuurissa</a:t>
            </a:r>
            <a:r>
              <a:rPr lang="en-US" sz="1200" b="0" i="0" u="sng"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Koruja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käytetään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paitsi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kantajansa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koristamiseen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myös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erilaisten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viestien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välittämiseen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Niiden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avulla</a:t>
            </a:r>
            <a:r>
              <a:rPr lang="en-US" sz="1200" b="0" i="0" u="none" strike="noStrike" kern="1200" dirty="0">
                <a:solidFill>
                  <a:schemeClr val="tx1"/>
                </a:solidFill>
                <a:effectLst/>
                <a:latin typeface="+mn-lt"/>
                <a:ea typeface="+mn-ea"/>
                <a:cs typeface="+mn-cs"/>
              </a:rPr>
              <a:t> on </a:t>
            </a:r>
            <a:r>
              <a:rPr lang="en-US" sz="1200" b="0" i="0" u="none" strike="noStrike" kern="1200" dirty="0" err="1">
                <a:solidFill>
                  <a:schemeClr val="tx1"/>
                </a:solidFill>
                <a:effectLst/>
                <a:latin typeface="+mn-lt"/>
                <a:ea typeface="+mn-ea"/>
                <a:cs typeface="+mn-cs"/>
              </a:rPr>
              <a:t>eri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aikoina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ilmaistu</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niin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käyttäjän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asemaa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yhteiskunnassa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tiettyyn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ryhmään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kuulumista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kuin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tämän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yksilöllistä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makua</a:t>
            </a:r>
            <a:r>
              <a:rPr lang="en-US" sz="1200" b="0" i="0" u="none" strike="noStrike" kern="1200" dirty="0">
                <a:solidFill>
                  <a:schemeClr val="tx1"/>
                </a:solidFill>
                <a:effectLst/>
                <a:latin typeface="+mn-lt"/>
                <a:ea typeface="+mn-ea"/>
                <a:cs typeface="+mn-cs"/>
              </a:rPr>
              <a:t> ja </a:t>
            </a:r>
            <a:r>
              <a:rPr lang="en-US" sz="1200" b="0" i="0" u="none" strike="noStrike" kern="1200" dirty="0" err="1">
                <a:solidFill>
                  <a:schemeClr val="tx1"/>
                </a:solidFill>
                <a:effectLst/>
                <a:latin typeface="+mn-lt"/>
                <a:ea typeface="+mn-ea"/>
                <a:cs typeface="+mn-cs"/>
              </a:rPr>
              <a:t>identiteettiä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Romaniväestön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keskuudessa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korujen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erityinen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asema</a:t>
            </a:r>
            <a:r>
              <a:rPr lang="en-US" sz="1200" b="0" i="0" u="none" strike="noStrike" kern="1200" dirty="0">
                <a:solidFill>
                  <a:schemeClr val="tx1"/>
                </a:solidFill>
                <a:effectLst/>
                <a:latin typeface="+mn-lt"/>
                <a:ea typeface="+mn-ea"/>
                <a:cs typeface="+mn-cs"/>
              </a:rPr>
              <a:t> on </a:t>
            </a:r>
            <a:r>
              <a:rPr lang="en-US" sz="1200" b="0" i="0" u="none" strike="noStrike" kern="1200" dirty="0" err="1">
                <a:solidFill>
                  <a:schemeClr val="tx1"/>
                </a:solidFill>
                <a:effectLst/>
                <a:latin typeface="+mn-lt"/>
                <a:ea typeface="+mn-ea"/>
                <a:cs typeface="+mn-cs"/>
              </a:rPr>
              <a:t>säilynyt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vahvana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nykypäivään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saakka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Niiden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runsaalle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käytölle</a:t>
            </a:r>
            <a:r>
              <a:rPr lang="en-US" sz="1200" b="0" i="0" u="none" strike="noStrike" kern="1200" dirty="0">
                <a:solidFill>
                  <a:schemeClr val="tx1"/>
                </a:solidFill>
                <a:effectLst/>
                <a:latin typeface="+mn-lt"/>
                <a:ea typeface="+mn-ea"/>
                <a:cs typeface="+mn-cs"/>
              </a:rPr>
              <a:t> on </a:t>
            </a:r>
            <a:r>
              <a:rPr lang="en-US" sz="1200" b="0" i="0" u="none" strike="noStrike" kern="1200" dirty="0" err="1">
                <a:solidFill>
                  <a:schemeClr val="tx1"/>
                </a:solidFill>
                <a:effectLst/>
                <a:latin typeface="+mn-lt"/>
                <a:ea typeface="+mn-ea"/>
                <a:cs typeface="+mn-cs"/>
              </a:rPr>
              <a:t>ollut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alun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käytännölliset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perusteet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aikoina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jolloin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vähemmistöasema</a:t>
            </a:r>
            <a:r>
              <a:rPr lang="en-US" sz="1200" b="0" i="0" u="none" strike="noStrike" kern="1200" dirty="0">
                <a:solidFill>
                  <a:schemeClr val="tx1"/>
                </a:solidFill>
                <a:effectLst/>
                <a:latin typeface="+mn-lt"/>
                <a:ea typeface="+mn-ea"/>
                <a:cs typeface="+mn-cs"/>
              </a:rPr>
              <a:t> on </a:t>
            </a:r>
            <a:r>
              <a:rPr lang="en-US" sz="1200" b="0" i="0" u="none" strike="noStrike" kern="1200" dirty="0" err="1">
                <a:solidFill>
                  <a:schemeClr val="tx1"/>
                </a:solidFill>
                <a:effectLst/>
                <a:latin typeface="+mn-lt"/>
                <a:ea typeface="+mn-ea"/>
                <a:cs typeface="+mn-cs"/>
              </a:rPr>
              <a:t>tehnyt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maan</a:t>
            </a:r>
            <a:r>
              <a:rPr lang="en-US" sz="1200" b="0" i="0" u="none" strike="noStrike" kern="1200" dirty="0">
                <a:solidFill>
                  <a:schemeClr val="tx1"/>
                </a:solidFill>
                <a:effectLst/>
                <a:latin typeface="+mn-lt"/>
                <a:ea typeface="+mn-ea"/>
                <a:cs typeface="+mn-cs"/>
              </a:rPr>
              <a:t> tai </a:t>
            </a:r>
            <a:r>
              <a:rPr lang="en-US" sz="1200" b="0" i="0" u="none" strike="noStrike" kern="1200" dirty="0" err="1">
                <a:solidFill>
                  <a:schemeClr val="tx1"/>
                </a:solidFill>
                <a:effectLst/>
                <a:latin typeface="+mn-lt"/>
                <a:ea typeface="+mn-ea"/>
                <a:cs typeface="+mn-cs"/>
              </a:rPr>
              <a:t>vakituisen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asumuksen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hankkimisen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mahdottomaksi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kiertolaiselämässä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omaisuus</a:t>
            </a:r>
            <a:r>
              <a:rPr lang="en-US" sz="1200" b="0" i="0" u="none" strike="noStrike" kern="1200" dirty="0">
                <a:solidFill>
                  <a:schemeClr val="tx1"/>
                </a:solidFill>
                <a:effectLst/>
                <a:latin typeface="+mn-lt"/>
                <a:ea typeface="+mn-ea"/>
                <a:cs typeface="+mn-cs"/>
              </a:rPr>
              <a:t> on </a:t>
            </a:r>
            <a:r>
              <a:rPr lang="en-US" sz="1200" b="0" i="0" u="none" strike="noStrike" kern="1200" dirty="0" err="1">
                <a:solidFill>
                  <a:schemeClr val="tx1"/>
                </a:solidFill>
                <a:effectLst/>
                <a:latin typeface="+mn-lt"/>
                <a:ea typeface="+mn-ea"/>
                <a:cs typeface="+mn-cs"/>
              </a:rPr>
              <a:t>kulkenut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mukana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korujen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muodossa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Samoin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kuin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perinteisellä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pukeutumisella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koruilla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viestitään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omasta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identiteetistä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yhteisön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jäsenenä</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p>
          <a:p>
            <a:pPr rtl="0" fontAlgn="base"/>
            <a:r>
              <a:rPr lang="en-US" sz="1200" b="0" i="0" u="none" strike="noStrike" kern="1200" dirty="0" err="1">
                <a:solidFill>
                  <a:schemeClr val="tx1"/>
                </a:solidFill>
                <a:effectLst/>
                <a:latin typeface="+mn-lt"/>
                <a:ea typeface="+mn-ea"/>
                <a:cs typeface="+mn-cs"/>
              </a:rPr>
              <a:t>Romaniyhteisöissä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periytyvät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sukupolvelta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toiselle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mutta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samalla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korukulttuuri</a:t>
            </a:r>
            <a:r>
              <a:rPr lang="en-US" sz="1200" b="0" i="0" u="none" strike="noStrike" kern="1200" dirty="0">
                <a:solidFill>
                  <a:schemeClr val="tx1"/>
                </a:solidFill>
                <a:effectLst/>
                <a:latin typeface="+mn-lt"/>
                <a:ea typeface="+mn-ea"/>
                <a:cs typeface="+mn-cs"/>
              </a:rPr>
              <a:t> on </a:t>
            </a:r>
            <a:r>
              <a:rPr lang="en-US" sz="1200" b="0" i="0" u="none" strike="noStrike" kern="1200" dirty="0" err="1">
                <a:solidFill>
                  <a:schemeClr val="tx1"/>
                </a:solidFill>
                <a:effectLst/>
                <a:latin typeface="+mn-lt"/>
                <a:ea typeface="+mn-ea"/>
                <a:cs typeface="+mn-cs"/>
              </a:rPr>
              <a:t>myös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vahvasti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uusiutuvaa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Koruja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toteutetaan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mittatilaustöinä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käyttäjilleen</a:t>
            </a:r>
            <a:r>
              <a:rPr lang="en-US" sz="1200" b="0" i="0" u="none" strike="noStrike" kern="1200" dirty="0">
                <a:solidFill>
                  <a:schemeClr val="tx1"/>
                </a:solidFill>
                <a:effectLst/>
                <a:latin typeface="+mn-lt"/>
                <a:ea typeface="+mn-ea"/>
                <a:cs typeface="+mn-cs"/>
              </a:rPr>
              <a:t>, ja </a:t>
            </a:r>
            <a:r>
              <a:rPr lang="en-US" sz="1200" b="0" i="0" u="none" strike="noStrike" kern="1200" dirty="0" err="1">
                <a:solidFill>
                  <a:schemeClr val="tx1"/>
                </a:solidFill>
                <a:effectLst/>
                <a:latin typeface="+mn-lt"/>
                <a:ea typeface="+mn-ea"/>
                <a:cs typeface="+mn-cs"/>
              </a:rPr>
              <a:t>toisinaan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perityt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sulatetaan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materiaaliksi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uusille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malleille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Näin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perityn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kantama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tunnearvo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siirtyy</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uuteen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käyttäjänsä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näköiseen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koruun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Korumallit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perustuvat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osin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perinteisiin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elementteihin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kuten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kehärenkaisiin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kiviupotuksiin</a:t>
            </a:r>
            <a:r>
              <a:rPr lang="en-US" sz="1200" b="0" i="0" u="none" strike="noStrike" kern="1200" dirty="0">
                <a:solidFill>
                  <a:schemeClr val="tx1"/>
                </a:solidFill>
                <a:effectLst/>
                <a:latin typeface="+mn-lt"/>
                <a:ea typeface="+mn-ea"/>
                <a:cs typeface="+mn-cs"/>
              </a:rPr>
              <a:t> ja </a:t>
            </a:r>
            <a:r>
              <a:rPr lang="en-US" sz="1200" b="0" i="0" u="none" strike="noStrike" kern="1200" dirty="0" err="1">
                <a:solidFill>
                  <a:schemeClr val="tx1"/>
                </a:solidFill>
                <a:effectLst/>
                <a:latin typeface="+mn-lt"/>
                <a:ea typeface="+mn-ea"/>
                <a:cs typeface="+mn-cs"/>
              </a:rPr>
              <a:t>puikkokoristeisiin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mutta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niistä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yhdistellään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uusia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yksilöllisiä</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kokonaisuuksia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joita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värittävät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ajankohtaiset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virtaukset</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p>
        </p:txBody>
      </p:sp>
      <p:sp>
        <p:nvSpPr>
          <p:cNvPr id="4" name="Dian numeron paikkamerkki 3"/>
          <p:cNvSpPr>
            <a:spLocks noGrp="1"/>
          </p:cNvSpPr>
          <p:nvPr>
            <p:ph type="sldNum" sz="quarter" idx="5"/>
          </p:nvPr>
        </p:nvSpPr>
        <p:spPr/>
        <p:txBody>
          <a:bodyPr/>
          <a:lstStyle/>
          <a:p>
            <a:fld id="{10CC1CB8-32A8-9743-8838-FCDCE36EDDD3}" type="slidenum">
              <a:rPr lang="fi-FI" smtClean="0"/>
              <a:t>17</a:t>
            </a:fld>
            <a:endParaRPr lang="fi-FI"/>
          </a:p>
        </p:txBody>
      </p:sp>
    </p:spTree>
    <p:extLst>
      <p:ext uri="{BB962C8B-B14F-4D97-AF65-F5344CB8AC3E}">
        <p14:creationId xmlns:p14="http://schemas.microsoft.com/office/powerpoint/2010/main" val="381620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CDBCE7A6-32B2-B149-B2DF-4A9029F4FD48}" type="datetimeFigureOut">
              <a:rPr lang="fi-FI" smtClean="0"/>
              <a:t>7.4.2022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407317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DBCE7A6-32B2-B149-B2DF-4A9029F4FD48}" type="datetimeFigureOut">
              <a:rPr lang="fi-FI" smtClean="0"/>
              <a:t>7.4.2022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92066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DBCE7A6-32B2-B149-B2DF-4A9029F4FD48}" type="datetimeFigureOut">
              <a:rPr lang="fi-FI" smtClean="0"/>
              <a:t>7.4.2022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239724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DBCE7A6-32B2-B149-B2DF-4A9029F4FD48}" type="datetimeFigureOut">
              <a:rPr lang="fi-FI" smtClean="0"/>
              <a:t>7.4.2022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339997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DBCE7A6-32B2-B149-B2DF-4A9029F4FD48}" type="datetimeFigureOut">
              <a:rPr lang="fi-FI" smtClean="0"/>
              <a:t>7.4.2022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10137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CDBCE7A6-32B2-B149-B2DF-4A9029F4FD48}" type="datetimeFigureOut">
              <a:rPr lang="fi-FI" smtClean="0"/>
              <a:t>7.4.2022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363876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DBCE7A6-32B2-B149-B2DF-4A9029F4FD48}" type="datetimeFigureOut">
              <a:rPr lang="fi-FI" smtClean="0"/>
              <a:t>7.4.2022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5283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CDBCE7A6-32B2-B149-B2DF-4A9029F4FD48}" type="datetimeFigureOut">
              <a:rPr lang="fi-FI" smtClean="0"/>
              <a:t>7.4.2022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105039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CE7A6-32B2-B149-B2DF-4A9029F4FD48}" type="datetimeFigureOut">
              <a:rPr lang="fi-FI" smtClean="0"/>
              <a:t>7.4.2022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254508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DBCE7A6-32B2-B149-B2DF-4A9029F4FD48}" type="datetimeFigureOut">
              <a:rPr lang="fi-FI" smtClean="0"/>
              <a:t>7.4.2022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402964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DBCE7A6-32B2-B149-B2DF-4A9029F4FD48}" type="datetimeFigureOut">
              <a:rPr lang="fi-FI" smtClean="0"/>
              <a:t>7.4.2022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2B2F6DB-746B-B341-8E4C-A89686B3002D}" type="slidenum">
              <a:rPr lang="fi-FI" smtClean="0"/>
              <a:t>‹#›</a:t>
            </a:fld>
            <a:endParaRPr lang="fi-FI"/>
          </a:p>
        </p:txBody>
      </p:sp>
    </p:spTree>
    <p:extLst>
      <p:ext uri="{BB962C8B-B14F-4D97-AF65-F5344CB8AC3E}">
        <p14:creationId xmlns:p14="http://schemas.microsoft.com/office/powerpoint/2010/main" val="429232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CE7A6-32B2-B149-B2DF-4A9029F4FD48}" type="datetimeFigureOut">
              <a:rPr lang="fi-FI" smtClean="0"/>
              <a:t>7.4.2022</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2F6DB-746B-B341-8E4C-A89686B3002D}" type="slidenum">
              <a:rPr lang="fi-FI" smtClean="0"/>
              <a:t>‹#›</a:t>
            </a:fld>
            <a:endParaRPr lang="fi-FI"/>
          </a:p>
        </p:txBody>
      </p:sp>
    </p:spTree>
    <p:extLst>
      <p:ext uri="{BB962C8B-B14F-4D97-AF65-F5344CB8AC3E}">
        <p14:creationId xmlns:p14="http://schemas.microsoft.com/office/powerpoint/2010/main" val="15911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D0B6D0C5-DDA0-9445-9FB2-165B843F210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1838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AC23ABFC-6305-CA4B-B716-C989485F00B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5995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14843CF-DBE9-4D4B-9CDB-FAD6DE3D920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489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2942828E-7C5C-C341-ACD5-CA6E75D1AD4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8021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4344DAC4-C5C4-3647-BF26-EF5309553E8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7573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jalkine&#10;&#10;Kuvaus luotu automaattisesti">
            <a:extLst>
              <a:ext uri="{FF2B5EF4-FFF2-40B4-BE49-F238E27FC236}">
                <a16:creationId xmlns:a16="http://schemas.microsoft.com/office/drawing/2014/main" id="{A3BA84DE-FCEE-2B41-AB14-A8F6C59FF98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1128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52859DC-9910-D644-ADDC-FB12210B399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7167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C8B9946B-8DC2-A747-BE0E-500F79172BD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4792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musta&#10;&#10;Kuvaus luotu automaattisesti">
            <a:extLst>
              <a:ext uri="{FF2B5EF4-FFF2-40B4-BE49-F238E27FC236}">
                <a16:creationId xmlns:a16="http://schemas.microsoft.com/office/drawing/2014/main" id="{D090D034-52C8-EE49-9897-C48582E76B4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343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ruoho, ulko, hame&#10;&#10;Kuvaus luotu automaattisesti">
            <a:extLst>
              <a:ext uri="{FF2B5EF4-FFF2-40B4-BE49-F238E27FC236}">
                <a16:creationId xmlns:a16="http://schemas.microsoft.com/office/drawing/2014/main" id="{B43FCC09-4D02-6C42-BE58-A62FA03859F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8794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06C128C2-54B2-134D-AA74-AD75C900395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05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10;&#10;Kuvaus luotu automaattisesti">
            <a:extLst>
              <a:ext uri="{FF2B5EF4-FFF2-40B4-BE49-F238E27FC236}">
                <a16:creationId xmlns:a16="http://schemas.microsoft.com/office/drawing/2014/main" id="{C13C05F3-B283-DF4C-A5BE-03C8865635E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9125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3AFFD312-77C8-E74A-8AF5-546B4B10F79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7791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7B9DC03E-D5F4-A646-A914-314521499D7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14816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CAE9F239-DAA0-C749-BDD7-D9FC64F2D2D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715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FF8CBA67-854C-384E-BCB6-8949B37E9CE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2842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0347F712-8EC8-7A4A-84E7-2C1B6C915DB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7658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E555954C-054C-1640-A529-E5750FB9C04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2760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3A93677-301B-F04B-8B08-4D15623AEDA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8935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D4F7141B-6328-6349-8B16-1E5B092479E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581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50B01F6-3DFD-4D46-BC86-4F510FC2DAB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88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E8BF3AE6-081E-9C48-95B0-E98D8BEC408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738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46CB5C3B-AF6B-1245-824C-15DBE5A7141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026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268FCE56-CD16-FA44-B6FA-2107011BB32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668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henkilö, valkoinen&#10;&#10;Kuvaus luotu automaattisesti">
            <a:extLst>
              <a:ext uri="{FF2B5EF4-FFF2-40B4-BE49-F238E27FC236}">
                <a16:creationId xmlns:a16="http://schemas.microsoft.com/office/drawing/2014/main" id="{35505780-3B5F-FF40-8902-C4328085536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9836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sisä, ikkuna, sotkuinen&#10;&#10;Kuvaus luotu automaattisesti">
            <a:extLst>
              <a:ext uri="{FF2B5EF4-FFF2-40B4-BE49-F238E27FC236}">
                <a16:creationId xmlns:a16="http://schemas.microsoft.com/office/drawing/2014/main" id="{838DA275-2165-0A48-ADFD-0A870B46E0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127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F0242016-3870-F44C-9F93-7F86D74B743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8233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huonekalu, pöytä&#10;&#10;Kuvaus luotu automaattisesti">
            <a:extLst>
              <a:ext uri="{FF2B5EF4-FFF2-40B4-BE49-F238E27FC236}">
                <a16:creationId xmlns:a16="http://schemas.microsoft.com/office/drawing/2014/main" id="{F00B9E76-F08D-4444-9638-5D4DA513862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8716581"/>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3DA4A49142B29488D626F81816F45B7" ma:contentTypeVersion="13" ma:contentTypeDescription="Luo uusi asiakirja." ma:contentTypeScope="" ma:versionID="a7a4bcdbfa0e4c6460df1580b29fc67b">
  <xsd:schema xmlns:xsd="http://www.w3.org/2001/XMLSchema" xmlns:xs="http://www.w3.org/2001/XMLSchema" xmlns:p="http://schemas.microsoft.com/office/2006/metadata/properties" xmlns:ns2="27835b85-a811-4fec-86c1-302d9f220404" xmlns:ns3="4cf6ba7b-878d-48d5-8d08-14ac5b2c8516" targetNamespace="http://schemas.microsoft.com/office/2006/metadata/properties" ma:root="true" ma:fieldsID="c3958dec6653ca150e0bbc9ef94ee631" ns2:_="" ns3:_="">
    <xsd:import namespace="27835b85-a811-4fec-86c1-302d9f220404"/>
    <xsd:import namespace="4cf6ba7b-878d-48d5-8d08-14ac5b2c85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35b85-a811-4fec-86c1-302d9f220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f6ba7b-878d-48d5-8d08-14ac5b2c8516"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75B2C9-6EFF-402C-8111-9858ABC0CF75}"/>
</file>

<file path=customXml/itemProps2.xml><?xml version="1.0" encoding="utf-8"?>
<ds:datastoreItem xmlns:ds="http://schemas.openxmlformats.org/officeDocument/2006/customXml" ds:itemID="{3C05E169-98C4-417F-AEE5-D6EAF9874293}"/>
</file>

<file path=customXml/itemProps3.xml><?xml version="1.0" encoding="utf-8"?>
<ds:datastoreItem xmlns:ds="http://schemas.openxmlformats.org/officeDocument/2006/customXml" ds:itemID="{3BA9FEB6-78E1-4ACE-9341-0E12F9109735}"/>
</file>

<file path=docProps/app.xml><?xml version="1.0" encoding="utf-8"?>
<Properties xmlns="http://schemas.openxmlformats.org/officeDocument/2006/extended-properties" xmlns:vt="http://schemas.openxmlformats.org/officeDocument/2006/docPropsVTypes">
  <Template>Office Theme</Template>
  <TotalTime>24</TotalTime>
  <Words>1168</Words>
  <Application>Microsoft Macintosh PowerPoint</Application>
  <PresentationFormat>Näytössä katseltava diaesitys (4:3)</PresentationFormat>
  <Paragraphs>31</Paragraphs>
  <Slides>28</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28</vt:i4>
      </vt:variant>
    </vt:vector>
  </HeadingPairs>
  <TitlesOfParts>
    <vt:vector size="32"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Hanna Kapanen</dc:creator>
  <cp:lastModifiedBy>Hanna Kapanen</cp:lastModifiedBy>
  <cp:revision>1</cp:revision>
  <dcterms:created xsi:type="dcterms:W3CDTF">2022-04-07T07:45:55Z</dcterms:created>
  <dcterms:modified xsi:type="dcterms:W3CDTF">2022-04-07T08:10:46Z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0x01010093DA4A49142B29488D626F81816F45B7</vt:lpwstr>
  </property>
</Properties>
</file>